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Host Grotesk Medium"/>
      <p:regular r:id="rId16"/>
    </p:embeddedFon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138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Food Delivery Time Estimation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07888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Predicting precise delivery times to optimize logistics and enhance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2427" y="431840"/>
            <a:ext cx="3221831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Problem: Inaccurate ETAs</a:t>
            </a:r>
            <a:endParaRPr lang="en-US" sz="1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2427" y="891183"/>
            <a:ext cx="3418403" cy="6836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38711" y="3639979"/>
            <a:ext cx="2676882" cy="270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 delivery services frequently rely on static rules for estimated arrival times (ETAs).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8738711" y="3966448"/>
            <a:ext cx="2676882" cy="270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traditional methods often lead to inaccurate predictions, causing: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8738711" y="4292918"/>
            <a:ext cx="2676882" cy="720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dissatisfaction due to late deliveries.</a:t>
            </a:r>
            <a:endParaRPr lang="en-US" sz="90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Operational inefficiencies for delivery partners and restaurants.</a:t>
            </a:r>
            <a:endParaRPr lang="en-US" sz="90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Missed opportunities for optimizing delivery routes and resource allocation.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5404" y="552926"/>
            <a:ext cx="7461647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Overview: Fueling Accurate Predictions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325404" y="3258026"/>
            <a:ext cx="3917394" cy="459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predictive model is built upon a robust dataset, capturing critical elements of the delivery process: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325404" y="3837146"/>
            <a:ext cx="3917394" cy="1840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Volume:</a:t>
            </a:r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45,593 unique delivery records.</a:t>
            </a:r>
            <a:endParaRPr lang="en-US" sz="135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Features:</a:t>
            </a:r>
            <a:endParaRPr lang="en-US" sz="1350" dirty="0"/>
          </a:p>
          <a:p>
            <a:pPr algn="l" lvl="1" marL="685800" indent="-342900">
              <a:lnSpc>
                <a:spcPts val="1800"/>
              </a:lnSpc>
              <a:buSzPct val="100000"/>
              <a:buChar char="◦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partner age and rating</a:t>
            </a:r>
            <a:endParaRPr lang="en-US" sz="1350" dirty="0"/>
          </a:p>
          <a:p>
            <a:pPr algn="l" lvl="1" marL="685800" indent="-342900">
              <a:lnSpc>
                <a:spcPts val="1800"/>
              </a:lnSpc>
              <a:buSzPct val="100000"/>
              <a:buChar char="◦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Restaurant and delivery latitude/longitude</a:t>
            </a:r>
            <a:endParaRPr lang="en-US" sz="1350" dirty="0"/>
          </a:p>
          <a:p>
            <a:pPr algn="l" lvl="1" marL="685800" indent="-342900">
              <a:lnSpc>
                <a:spcPts val="1800"/>
              </a:lnSpc>
              <a:buSzPct val="100000"/>
              <a:buChar char="◦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type and vehicle type</a:t>
            </a:r>
            <a:endParaRPr lang="en-US" sz="135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Variable:</a:t>
            </a:r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"Delivery Time" in minutes, providing a clear metric for prediction.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4043" y="1335643"/>
            <a:ext cx="6191607" cy="61916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5054"/>
            <a:ext cx="80416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Exploratory Data Analysis: Key Insights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0565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analysis revealed important patterns and potential areas for feature engineering.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78994"/>
            <a:ext cx="8284131" cy="30875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38943" y="3205043"/>
            <a:ext cx="4205168" cy="3560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Distribution plots highlighted varied delivery times, suggesting non-linear relationships.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Scatter plots indicated correlations between certain features (e.g., rider age, distance) and delivery duration.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Outliers were identified, particularly in geographic coordinates and partner metrics, necessitating robust cleaning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387"/>
            <a:ext cx="102140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Preparation: Cleaning &amp; Feature Engineering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03991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38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28480"/>
            <a:ext cx="60677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Standardized column names, converted data types, and addressed inconsistencies: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4844891"/>
            <a:ext cx="6067782" cy="1099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Clipped unrealistic age/rating values.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invalid geo-coordinates using city-wise medians.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03991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538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028480"/>
            <a:ext cx="60677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new features to capture spatial and relational aspects: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542014" y="4844891"/>
            <a:ext cx="6067782" cy="1179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Haversine and Manhattan distances.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Absolute lat/lon differences and distance buckets.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Extracted city, restaurant, and rider codes from IDs.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50593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steps were crucial for transforming raw data into a format suitable for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5404" y="552926"/>
            <a:ext cx="8775263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Modeling Approach: Comparing Regression Techniques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404" y="1335643"/>
            <a:ext cx="4309586" cy="61916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95103" y="3097887"/>
            <a:ext cx="3917394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evaluated three distinct regression models to identify the most effective solution for ETA prediction: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395103" y="3906798"/>
            <a:ext cx="3917394" cy="193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Regression:</a:t>
            </a:r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foundational model for establishing baseline performance.</a:t>
            </a:r>
            <a:endParaRPr lang="en-US" sz="135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Forest:</a:t>
            </a:r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 ensemble method known for its robustness and handling of complex interactions.</a:t>
            </a:r>
            <a:endParaRPr lang="en-US" sz="135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CatBoost:</a:t>
            </a:r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gradient boosting algorithm specifically chosen for its capabilities with categorical and geographical features.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561"/>
            <a:ext cx="94311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Performance: CatBoost Leads the Way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42849"/>
            <a:ext cx="6244709" cy="4566523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850469"/>
            <a:ext cx="6229469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1994178"/>
            <a:ext cx="10998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589490" y="1994178"/>
            <a:ext cx="10960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RMSE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46828" y="1994178"/>
            <a:ext cx="10960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704165" y="1994178"/>
            <a:ext cx="10998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R²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478048"/>
            <a:ext cx="6229469" cy="16480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2621756"/>
            <a:ext cx="109989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CatBoost (Geo + Categorical)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589490" y="2621756"/>
            <a:ext cx="10960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7.2588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146828" y="2621756"/>
            <a:ext cx="10960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5.6974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704165" y="2621756"/>
            <a:ext cx="10998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0.3990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126111"/>
            <a:ext cx="6229469" cy="967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4269819"/>
            <a:ext cx="10998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589490" y="4269819"/>
            <a:ext cx="10960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7.5899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146828" y="4269819"/>
            <a:ext cx="10960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5.9349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704165" y="4269819"/>
            <a:ext cx="10998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0.3430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93851"/>
            <a:ext cx="6229469" cy="1307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5237559"/>
            <a:ext cx="109989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589490" y="5237559"/>
            <a:ext cx="10960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7.8313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146828" y="5237559"/>
            <a:ext cx="10960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6.2560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704165" y="5237559"/>
            <a:ext cx="109989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0.3005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6664523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the provided Jupyter cell output for model comparison results.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599521" y="1791772"/>
            <a:ext cx="6244709" cy="2539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CatBoost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demonstrated superior performance across all metrics, with the lowest RMSE and MAE, and the highest R² value.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indicates its effectiveness in capturing the nuances of the delivery time estimation problem.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targeted approach of CatBoost for geographical and categorical features proved highly beneficial.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015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Production-ready Streamlit app that predicts delivery time in real time using our trained CatBoost model.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35435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30748"/>
            <a:ext cx="7556421" cy="193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enters rider, order, and location details.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validates required fields and coordinate quality.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 features are computed automatically (distance, bucket, route proxies).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returns ETA instantly in minutes.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07694" y="919639"/>
            <a:ext cx="6935272" cy="435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Deployment Demo: Live ETA Prediction App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2507694" y="1560433"/>
            <a:ext cx="3642122" cy="337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machine learning model is now live and integrated into a Streamlit application, providing real-time ETA predictions: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2507694" y="1974652"/>
            <a:ext cx="3642122" cy="764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inputs order + location details</a:t>
            </a:r>
            <a:endParaRPr lang="en-US" sz="105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validates required fields and coordinates</a:t>
            </a:r>
            <a:endParaRPr lang="en-US" sz="105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 features are computed automatically</a:t>
            </a:r>
            <a:endParaRPr lang="en-US" sz="105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CatBoost model returns ETA in minutes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6497241" y="1579602"/>
            <a:ext cx="1745933" cy="218480"/>
          </a:xfrm>
          <a:prstGeom prst="roundRect">
            <a:avLst>
              <a:gd name="adj" fmla="val 21430"/>
            </a:avLst>
          </a:prstGeom>
          <a:solidFill>
            <a:srgbClr val="D9EDF2"/>
          </a:solidFill>
          <a:ln/>
        </p:spPr>
      </p:sp>
      <p:sp>
        <p:nvSpPr>
          <p:cNvPr id="6" name="Text 4"/>
          <p:cNvSpPr/>
          <p:nvPr/>
        </p:nvSpPr>
        <p:spPr>
          <a:xfrm>
            <a:off x="6580823" y="1621393"/>
            <a:ext cx="1578769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PREDICTION READY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7694" y="2864763"/>
            <a:ext cx="696635" cy="83605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289935" y="3004066"/>
            <a:ext cx="174176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Input</a:t>
            </a:r>
            <a:endParaRPr lang="en-US" sz="1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94" y="3700820"/>
            <a:ext cx="696635" cy="83605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289935" y="3840123"/>
            <a:ext cx="174176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Validation</a:t>
            </a:r>
            <a:endParaRPr lang="en-US" sz="13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94" y="4536877"/>
            <a:ext cx="696635" cy="8360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289935" y="4676180"/>
            <a:ext cx="174176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694" y="5372933"/>
            <a:ext cx="696635" cy="83605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289935" y="5512237"/>
            <a:ext cx="174176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694" y="6208990"/>
            <a:ext cx="696635" cy="8360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289935" y="6348293"/>
            <a:ext cx="174176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ETA Output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2507694" y="7141250"/>
            <a:ext cx="9615011" cy="168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Deployment completed using Streamlit for real-time business use.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2026-02-13T08:04:33Z</dcterms:created>
  <dcterms:modified xsi:type="dcterms:W3CDTF">2026-02-13T08:04:33Z</dcterms:modified>
</cp:coreProperties>
</file>